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2" r:id="rId3"/>
    <p:sldId id="278" r:id="rId4"/>
    <p:sldId id="280" r:id="rId5"/>
    <p:sldId id="279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81" r:id="rId14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3899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A88D4A8-7E2D-45D4-BEA4-A360F7EA6840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90ADF1D-CD24-452B-8BA6-7E7501AA1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3BC9CDF-3A3A-4F05-BCBB-C2B3265DE79F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AF9602B-26F1-4D31-9DF1-3FA128459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F4E13B-6981-46B5-9AA3-70421F6BB1EA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788"/>
            <a:ext cx="1984375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09F6326-CD40-4467-AE80-B9601D52ADE2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25" y="6300788"/>
            <a:ext cx="3813175" cy="273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defRPr>
                <a:latin typeface="Rockwel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300788"/>
            <a:ext cx="685800" cy="273050"/>
          </a:xfrm>
        </p:spPr>
        <p:txBody>
          <a:bodyPr/>
          <a:lstStyle>
            <a:lvl1pPr>
              <a:defRPr sz="1100">
                <a:latin typeface="Rockwell" pitchFamily="18" charset="0"/>
              </a:defRPr>
            </a:lvl1pPr>
          </a:lstStyle>
          <a:p>
            <a:pPr>
              <a:defRPr/>
            </a:pPr>
            <a:fld id="{90FA40C1-2BBC-4823-BB1A-FEBB2AC5B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84796-B102-4C4C-984E-8E9176DFB546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D47CF-D86E-47EE-B208-A0E5BA391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4CEE8-9CEA-42C3-B8EF-D780BC4EF5E2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5497-8413-4662-9616-DFD8843EB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14049-B768-4E68-ABF6-966C51471BBE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CC3E9-6EF6-4825-AC4B-A7BF79149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80A4-E84D-4FD7-B6A4-A2F71A122E83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5169A-908A-47BD-971D-F6B49E8AF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4DA9B-5A84-4D74-A379-14310C20A110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2C4AE-C9EE-47A0-8444-9E9F14D50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178369">
            <a:off x="628650" y="506413"/>
            <a:ext cx="3851275" cy="5514975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05053" y="376003"/>
              <a:ext cx="3657600" cy="4724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oudy Old Style" pitchFamily="18" charset="0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A77A-68D3-4149-BA6E-AB65D8BFDD8A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2AD42-C9B1-49AD-9914-F0B297C17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385649">
            <a:off x="312738" y="3521075"/>
            <a:ext cx="4089400" cy="3025775"/>
            <a:chOff x="1524000" y="381000"/>
            <a:chExt cx="3657600" cy="473797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514381" y="359051"/>
              <a:ext cx="3657600" cy="47255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oudy Old Style" pitchFamily="18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232774">
            <a:off x="169863" y="241300"/>
            <a:ext cx="4087812" cy="3025775"/>
            <a:chOff x="1524000" y="381000"/>
            <a:chExt cx="3657600" cy="4737978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oudy Old Style" pitchFamily="18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5879C-9AEC-47B3-9C6C-D3A4628F13E9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3C2D5-F27A-419C-A40E-A14D22C20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232774">
            <a:off x="2058988" y="379413"/>
            <a:ext cx="5032375" cy="3443287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23766" y="381015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oudy Old Style" pitchFamily="18" charset="0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E4DC6-6F96-4987-A768-B77E052302C1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D759F-C0AE-461A-A125-8977999CD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180000">
            <a:off x="114300" y="115888"/>
            <a:ext cx="3968750" cy="3705225"/>
            <a:chOff x="1524000" y="381000"/>
            <a:chExt cx="3657600" cy="473797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505505" y="373546"/>
              <a:ext cx="3657600" cy="472376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oudy Old Style" pitchFamily="18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360000">
            <a:off x="4165600" y="323850"/>
            <a:ext cx="4792663" cy="3443288"/>
            <a:chOff x="1524000" y="381000"/>
            <a:chExt cx="3657600" cy="4737978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523620" y="381036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oudy Old Style" pitchFamily="18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38C7A-4B24-4DD5-B14A-0E5EBD5B7BB1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530E-CC9E-43FC-84D6-06DEEC47D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3E766-7CCF-4376-AA25-24F79A78BFD5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D42D-80C7-4865-BEA4-D4E74B1D5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0550F-C53C-4B6D-8121-67E263314522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27054-50D4-4B2D-AEB6-04FD58833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174B-B5A0-442D-B159-D504463A61C3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BEE8-F48F-4D19-880F-A36B1A5BE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99200"/>
            <a:ext cx="19812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0A3F9A4-57B5-4515-BA8E-DBE619AF3328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962400" y="6299200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4525" y="6311900"/>
            <a:ext cx="685800" cy="265113"/>
          </a:xfrm>
        </p:spPr>
        <p:txBody>
          <a:bodyPr/>
          <a:lstStyle>
            <a:lvl1pPr>
              <a:defRPr sz="1100">
                <a:latin typeface="Rockwell" pitchFamily="18" charset="0"/>
              </a:defRPr>
            </a:lvl1pPr>
          </a:lstStyle>
          <a:p>
            <a:pPr>
              <a:defRPr/>
            </a:pPr>
            <a:fld id="{04F9605A-F14F-4F06-BE50-8FB79973B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tIns="0" rIns="45720" bIns="0" rtlCol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26E01-84F0-4013-B474-27395D8E33CE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F8B8-3FAD-4990-B781-0164A5BC8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2289C-D6FC-4F31-ADAE-473C9B5D307A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06668-3C81-4593-9214-0C498DE45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-360000">
            <a:off x="654050" y="444500"/>
            <a:ext cx="5416550" cy="3630613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15694" y="362608"/>
              <a:ext cx="3657600" cy="47234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oudy Old Style" pitchFamily="18" charset="0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8D75E-05F5-4FE0-9953-3EBB646DF6E4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CE90-8A38-421D-BF5C-C7FDEFC5C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CE91-D652-400F-AAF0-BE4840C8BC64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C1036-ECC5-4632-A946-0443E02B7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1966F-1AAA-4598-A798-DE46C637CC4C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AE72C-51E6-496D-B460-2498179C0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6314D-8A52-4580-BFDA-A596E639E549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38993-5CDB-4404-8D17-A50746641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2863" y="6315075"/>
            <a:ext cx="1295400" cy="2651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Rockwell" pitchFamily="18" charset="0"/>
              </a:defRPr>
            </a:lvl1pPr>
          </a:lstStyle>
          <a:p>
            <a:pPr>
              <a:defRPr/>
            </a:pPr>
            <a:fld id="{D8AE79F2-C2EB-4387-9397-395C42CED74B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3350" y="6305550"/>
            <a:ext cx="3717925" cy="2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575" y="5476875"/>
            <a:ext cx="1482725" cy="850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200">
                <a:latin typeface="Impact" pitchFamily="34" charset="0"/>
              </a:defRPr>
            </a:lvl1pPr>
          </a:lstStyle>
          <a:p>
            <a:pPr>
              <a:defRPr/>
            </a:pPr>
            <a:fld id="{24305A71-65AA-4443-A052-060170EDC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76" r:id="rId2"/>
    <p:sldLayoutId id="2147484285" r:id="rId3"/>
    <p:sldLayoutId id="2147484286" r:id="rId4"/>
    <p:sldLayoutId id="2147484287" r:id="rId5"/>
    <p:sldLayoutId id="2147484288" r:id="rId6"/>
    <p:sldLayoutId id="2147484277" r:id="rId7"/>
    <p:sldLayoutId id="2147484289" r:id="rId8"/>
    <p:sldLayoutId id="2147484278" r:id="rId9"/>
    <p:sldLayoutId id="2147484279" r:id="rId10"/>
    <p:sldLayoutId id="2147484280" r:id="rId11"/>
    <p:sldLayoutId id="2147484281" r:id="rId12"/>
    <p:sldLayoutId id="2147484282" r:id="rId13"/>
    <p:sldLayoutId id="2147484283" r:id="rId14"/>
    <p:sldLayoutId id="2147484290" r:id="rId15"/>
    <p:sldLayoutId id="2147484291" r:id="rId16"/>
    <p:sldLayoutId id="2147484292" r:id="rId17"/>
    <p:sldLayoutId id="2147484293" r:id="rId18"/>
    <p:sldLayoutId id="2147484294" r:id="rId19"/>
    <p:sldLayoutId id="2147484295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9pPr>
    </p:titleStyle>
    <p:bodyStyle>
      <a:lvl1pPr marL="463550" indent="-463550" algn="l" rtl="0" eaLnBrk="0" fontAlgn="base" hangingPunct="0">
        <a:spcBef>
          <a:spcPts val="2000"/>
        </a:spcBef>
        <a:spcAft>
          <a:spcPct val="0"/>
        </a:spcAft>
        <a:buSzPct val="90000"/>
        <a:buBlip>
          <a:blip r:embed="rId23"/>
        </a:buBlip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255713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5"/>
        </a:buBlip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7025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5"/>
        </a:buBlip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938338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5"/>
        </a:buBlip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eatoncollege.edu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1865312" y="666750"/>
            <a:ext cx="6477000" cy="1041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89997"/>
                </a:solidFill>
                <a:ea typeface="ＭＳ Ｐゴシック" pitchFamily="34" charset="-128"/>
              </a:rPr>
              <a:t>Using Databases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>
          <a:xfrm>
            <a:off x="7658101" y="6135687"/>
            <a:ext cx="1013618" cy="681037"/>
          </a:xfrm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  <a:buFont typeface="Wingdings 2" charset="2"/>
              <a:buNone/>
              <a:defRPr/>
            </a:pPr>
            <a:endParaRPr lang="en-US" sz="2000" dirty="0" smtClean="0">
              <a:ea typeface="ＭＳ Ｐゴシック" charset="-128"/>
            </a:endParaRPr>
          </a:p>
          <a:p>
            <a:pPr>
              <a:spcBef>
                <a:spcPct val="0"/>
              </a:spcBef>
              <a:buFont typeface="Wingdings 2" charset="2"/>
              <a:buNone/>
              <a:defRPr/>
            </a:pPr>
            <a:r>
              <a:rPr lang="en-US" sz="1400" dirty="0" err="1" smtClean="0">
                <a:ea typeface="ＭＳ Ｐゴシック" charset="-128"/>
              </a:rPr>
              <a:t>Cileno</a:t>
            </a:r>
            <a:r>
              <a:rPr lang="en-US" sz="1400" dirty="0" smtClean="0">
                <a:ea typeface="ＭＳ Ｐゴシック" charset="-128"/>
              </a:rPr>
              <a:t>, 2014</a:t>
            </a:r>
          </a:p>
        </p:txBody>
      </p:sp>
      <p:pic>
        <p:nvPicPr>
          <p:cNvPr id="14340" name="Picture 2" descr="information_overloa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3" y="2157413"/>
            <a:ext cx="5324475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89997"/>
                </a:solidFill>
              </a:rPr>
              <a:t>Search Results</a:t>
            </a:r>
            <a:endParaRPr lang="en-US" dirty="0">
              <a:solidFill>
                <a:srgbClr val="389997"/>
              </a:solidFill>
            </a:endParaRPr>
          </a:p>
        </p:txBody>
      </p:sp>
      <p:pic>
        <p:nvPicPr>
          <p:cNvPr id="6" name="Content Placeholder 5" descr="Capt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69968"/>
            <a:ext cx="7313613" cy="2967201"/>
          </a:xfrm>
        </p:spPr>
      </p:pic>
      <p:pic>
        <p:nvPicPr>
          <p:cNvPr id="50181" name="Picture 5" descr="C:\Users\diane.pape-cileno\AppData\Local\Microsoft\Windows\Temporary Internet Files\Content.IE5\PLXB1QQN\manicule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352534">
            <a:off x="6238875" y="949377"/>
            <a:ext cx="1679167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620712"/>
          </a:xfrm>
        </p:spPr>
        <p:txBody>
          <a:bodyPr/>
          <a:lstStyle/>
          <a:p>
            <a:r>
              <a:rPr lang="en-US" dirty="0" smtClean="0">
                <a:solidFill>
                  <a:srgbClr val="389997"/>
                </a:solidFill>
              </a:rPr>
              <a:t>Refining Search Results</a:t>
            </a:r>
            <a:endParaRPr lang="en-US" dirty="0">
              <a:solidFill>
                <a:srgbClr val="389997"/>
              </a:solidFill>
            </a:endParaRPr>
          </a:p>
        </p:txBody>
      </p:sp>
      <p:pic>
        <p:nvPicPr>
          <p:cNvPr id="51203" name="Picture 3" descr="C:\Users\diane.pape-cileno\AppData\Local\Microsoft\Windows\Temporary Internet Files\Content.IE5\O12EO7OE\S0wHf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49392">
            <a:off x="7614650" y="2162438"/>
            <a:ext cx="1485713" cy="1485713"/>
          </a:xfrm>
          <a:prstGeom prst="rect">
            <a:avLst/>
          </a:prstGeom>
          <a:noFill/>
        </p:spPr>
      </p:pic>
      <p:pic>
        <p:nvPicPr>
          <p:cNvPr id="51204" name="Picture 4" descr="C:\Users\diane.pape-cileno\AppData\Local\Microsoft\Windows\Temporary Internet Files\Content.IE5\8KLVQCMM\arrow-down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678261">
            <a:off x="537158" y="3832807"/>
            <a:ext cx="754487" cy="754487"/>
          </a:xfrm>
          <a:prstGeom prst="rect">
            <a:avLst/>
          </a:prstGeom>
          <a:noFill/>
        </p:spPr>
      </p:pic>
      <p:pic>
        <p:nvPicPr>
          <p:cNvPr id="51205" name="Picture 5" descr="C:\Users\diane.pape-cileno\AppData\Local\Microsoft\Windows\Temporary Internet Files\Content.IE5\J7D2QJX0\8281990770_c48e96e6d9_z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5624841" y="3352801"/>
            <a:ext cx="1499015" cy="857249"/>
          </a:xfrm>
          <a:prstGeom prst="rect">
            <a:avLst/>
          </a:prstGeom>
          <a:noFill/>
        </p:spPr>
      </p:pic>
      <p:pic>
        <p:nvPicPr>
          <p:cNvPr id="8" name="Content Placeholder 7" descr="Capture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06093" y="689769"/>
            <a:ext cx="5980754" cy="4056062"/>
          </a:xfrm>
        </p:spPr>
      </p:pic>
      <p:pic>
        <p:nvPicPr>
          <p:cNvPr id="9" name="Picture 4" descr="C:\Users\diane.pape-cileno\AppData\Local\Microsoft\Windows\Temporary Internet Files\Content.IE5\8KLVQCMM\arrow-down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996817">
            <a:off x="520720" y="1725733"/>
            <a:ext cx="754487" cy="754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89997"/>
                </a:solidFill>
              </a:rPr>
              <a:t>Database Tools</a:t>
            </a:r>
            <a:endParaRPr lang="en-US" dirty="0">
              <a:solidFill>
                <a:srgbClr val="389997"/>
              </a:solidFill>
            </a:endParaRPr>
          </a:p>
        </p:txBody>
      </p:sp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992" y="1735138"/>
            <a:ext cx="6336429" cy="4056062"/>
          </a:xfrm>
        </p:spPr>
      </p:pic>
      <p:pic>
        <p:nvPicPr>
          <p:cNvPr id="1030" name="Picture 6" descr="C:\Users\diane.pape-cileno\AppData\Local\Microsoft\Windows\Temporary Internet Files\Content.IE5\PLXB1QQN\large-arrow-orange-down-33.3-6039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24611">
            <a:off x="6478444" y="1291737"/>
            <a:ext cx="838767" cy="886803"/>
          </a:xfrm>
          <a:prstGeom prst="rect">
            <a:avLst/>
          </a:prstGeom>
          <a:noFill/>
        </p:spPr>
      </p:pic>
      <p:pic>
        <p:nvPicPr>
          <p:cNvPr id="1033" name="Picture 9" descr="C:\Users\diane.pape-cileno\AppData\Local\Microsoft\Windows\Temporary Internet Files\Content.IE5\O12EO7OE\TOP-ARROW[1]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649898">
            <a:off x="7651506" y="3286994"/>
            <a:ext cx="997802" cy="997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89997"/>
                </a:solidFill>
                <a:ea typeface="ＭＳ Ｐゴシック" pitchFamily="34" charset="-128"/>
              </a:rPr>
              <a:t>The End (for now)</a:t>
            </a:r>
          </a:p>
        </p:txBody>
      </p:sp>
      <p:pic>
        <p:nvPicPr>
          <p:cNvPr id="22531" name="Content Placeholder 3" descr="p01049wg.jpg"/>
          <p:cNvPicPr>
            <a:picLocks noGrp="1" noChangeAspect="1"/>
          </p:cNvPicPr>
          <p:nvPr>
            <p:ph idx="1"/>
          </p:nvPr>
        </p:nvPicPr>
        <p:blipFill>
          <a:blip r:embed="rId2"/>
          <a:srcRect t="703" b="703"/>
          <a:stretch>
            <a:fillRect/>
          </a:stretch>
        </p:blipFill>
        <p:spPr>
          <a:xfrm>
            <a:off x="1247775" y="1735138"/>
            <a:ext cx="7313613" cy="4056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image98085-hori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2900" y="469900"/>
            <a:ext cx="59055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triped Right Arrow 11"/>
          <p:cNvSpPr/>
          <p:nvPr/>
        </p:nvSpPr>
        <p:spPr>
          <a:xfrm rot="15657145">
            <a:off x="6413008" y="4524706"/>
            <a:ext cx="748026" cy="774426"/>
          </a:xfrm>
          <a:prstGeom prst="strip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iped Right Arrow 12"/>
          <p:cNvSpPr/>
          <p:nvPr/>
        </p:nvSpPr>
        <p:spPr>
          <a:xfrm rot="9716369">
            <a:off x="6453105" y="1418875"/>
            <a:ext cx="822960" cy="822960"/>
          </a:xfrm>
          <a:prstGeom prst="strip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28725" y="646113"/>
            <a:ext cx="7313613" cy="868362"/>
          </a:xfrm>
        </p:spPr>
        <p:txBody>
          <a:bodyPr/>
          <a:lstStyle/>
          <a:p>
            <a:r>
              <a:rPr lang="en-US" sz="4400" dirty="0" smtClean="0">
                <a:solidFill>
                  <a:srgbClr val="389997"/>
                </a:solidFill>
                <a:ea typeface="ＭＳ Ｐゴシック" pitchFamily="34" charset="-128"/>
              </a:rPr>
              <a:t>A database is a collection of sources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0013" y="1735138"/>
            <a:ext cx="7621587" cy="5249862"/>
          </a:xfrm>
        </p:spPr>
        <p:txBody>
          <a:bodyPr/>
          <a:lstStyle/>
          <a:p>
            <a:pPr indent="0">
              <a:buFontTx/>
              <a:buChar char="•"/>
            </a:pPr>
            <a:r>
              <a:rPr lang="en-US" sz="1600" dirty="0" smtClean="0">
                <a:ea typeface="ＭＳ Ｐゴシック" pitchFamily="34" charset="-128"/>
              </a:rPr>
              <a:t>Books (print, </a:t>
            </a:r>
            <a:r>
              <a:rPr lang="en-US" sz="1600" dirty="0" err="1" smtClean="0">
                <a:ea typeface="ＭＳ Ｐゴシック" pitchFamily="34" charset="-128"/>
              </a:rPr>
              <a:t>ebook</a:t>
            </a:r>
            <a:r>
              <a:rPr lang="en-US" sz="1600" dirty="0" smtClean="0">
                <a:ea typeface="ＭＳ Ｐゴシック" pitchFamily="34" charset="-128"/>
              </a:rPr>
              <a:t>, or book/chapter reprinted in a website)</a:t>
            </a:r>
          </a:p>
          <a:p>
            <a:pPr indent="0">
              <a:buFontTx/>
              <a:buChar char="•"/>
            </a:pPr>
            <a:r>
              <a:rPr lang="en-US" sz="1600" dirty="0" smtClean="0">
                <a:ea typeface="ＭＳ Ｐゴシック" pitchFamily="34" charset="-128"/>
              </a:rPr>
              <a:t>Magazines (Online or Print)</a:t>
            </a:r>
          </a:p>
          <a:p>
            <a:pPr indent="0">
              <a:buFontTx/>
              <a:buChar char="•"/>
            </a:pPr>
            <a:r>
              <a:rPr lang="en-US" sz="1600" dirty="0" smtClean="0">
                <a:ea typeface="ＭＳ Ｐゴシック" pitchFamily="34" charset="-128"/>
              </a:rPr>
              <a:t>Pamphlet, Diary, Broadside, </a:t>
            </a:r>
          </a:p>
          <a:p>
            <a:pPr indent="0">
              <a:buFontTx/>
              <a:buChar char="•"/>
            </a:pPr>
            <a:r>
              <a:rPr lang="en-US" sz="1600" dirty="0" smtClean="0">
                <a:ea typeface="ＭＳ Ｐゴシック" pitchFamily="34" charset="-128"/>
              </a:rPr>
              <a:t>Interview</a:t>
            </a:r>
          </a:p>
          <a:p>
            <a:pPr indent="0">
              <a:buFontTx/>
              <a:buChar char="•"/>
            </a:pPr>
            <a:r>
              <a:rPr lang="en-US" sz="1600" dirty="0" smtClean="0">
                <a:ea typeface="ＭＳ Ｐゴシック" pitchFamily="34" charset="-128"/>
              </a:rPr>
              <a:t>Speech</a:t>
            </a:r>
          </a:p>
          <a:p>
            <a:pPr indent="0">
              <a:buFontTx/>
              <a:buChar char="•"/>
            </a:pPr>
            <a:r>
              <a:rPr lang="en-US" sz="1600" dirty="0" smtClean="0">
                <a:ea typeface="ＭＳ Ｐゴシック" pitchFamily="34" charset="-128"/>
              </a:rPr>
              <a:t>Image or Painting</a:t>
            </a:r>
          </a:p>
          <a:p>
            <a:pPr indent="0">
              <a:buFontTx/>
              <a:buChar char="•"/>
            </a:pPr>
            <a:r>
              <a:rPr lang="en-US" sz="1600" dirty="0" smtClean="0">
                <a:ea typeface="ＭＳ Ｐゴシック" pitchFamily="34" charset="-128"/>
              </a:rPr>
              <a:t>Film Clip</a:t>
            </a:r>
          </a:p>
        </p:txBody>
      </p:sp>
      <p:pic>
        <p:nvPicPr>
          <p:cNvPr id="16388" name="Picture 1" descr="C_tw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8300" y="2592388"/>
            <a:ext cx="3678238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89997"/>
                </a:solidFill>
                <a:ea typeface="ＭＳ Ｐゴシック" pitchFamily="34" charset="-128"/>
              </a:rPr>
              <a:t>A database is part of the Closed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8638" y="1595438"/>
            <a:ext cx="3651250" cy="45894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Libraries pay for the cost of information databases, and sometimes need a password.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Sources within a database are from previously printed sources which have been </a:t>
            </a:r>
            <a:r>
              <a:rPr lang="en-US" b="1" i="1" dirty="0" smtClean="0">
                <a:ea typeface="ＭＳ Ｐゴシック" charset="0"/>
                <a:cs typeface="ＭＳ Ｐゴシック" charset="0"/>
              </a:rPr>
              <a:t>digitized to be searchable by subject heading. 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An information database has millions of sources, with billions of pages of information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 descr="database-managemen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56421" y="2145434"/>
            <a:ext cx="4034580" cy="183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89997"/>
                </a:solidFill>
                <a:ea typeface="ＭＳ Ｐゴシック" pitchFamily="34" charset="-128"/>
              </a:rPr>
              <a:t>Webpages</a:t>
            </a:r>
            <a:r>
              <a:rPr lang="en-US" dirty="0" smtClean="0">
                <a:solidFill>
                  <a:srgbClr val="389997"/>
                </a:solidFill>
                <a:ea typeface="ＭＳ Ｐゴシック" pitchFamily="34" charset="-128"/>
              </a:rPr>
              <a:t> are part of the Open Web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386263" y="1735138"/>
            <a:ext cx="3724275" cy="456406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Google </a:t>
            </a:r>
            <a:r>
              <a:rPr lang="en-US" b="1" i="1" dirty="0" smtClean="0">
                <a:ea typeface="ＭＳ Ｐゴシック" pitchFamily="34" charset="-128"/>
              </a:rPr>
              <a:t>searches for key words </a:t>
            </a:r>
            <a:r>
              <a:rPr lang="en-US" dirty="0" smtClean="0">
                <a:ea typeface="ＭＳ Ｐゴシック" pitchFamily="34" charset="-128"/>
              </a:rPr>
              <a:t>in</a:t>
            </a:r>
            <a:r>
              <a:rPr lang="en-US" b="1" i="1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web pages which reside on servers on the Internet.  In this case your </a:t>
            </a:r>
            <a:r>
              <a:rPr lang="en-US" b="1" u="sng" dirty="0" smtClean="0">
                <a:ea typeface="ＭＳ Ｐゴシック" pitchFamily="34" charset="-128"/>
              </a:rPr>
              <a:t>source</a:t>
            </a:r>
            <a:r>
              <a:rPr lang="en-US" dirty="0" smtClean="0">
                <a:ea typeface="ＭＳ Ｐゴシック" pitchFamily="34" charset="-128"/>
              </a:rPr>
              <a:t> is the </a:t>
            </a:r>
            <a:r>
              <a:rPr lang="en-US" b="1" i="1" dirty="0" smtClean="0">
                <a:ea typeface="ＭＳ Ｐゴシック" pitchFamily="34" charset="-128"/>
              </a:rPr>
              <a:t>webpage in the website </a:t>
            </a:r>
            <a:r>
              <a:rPr lang="en-US" dirty="0" smtClean="0">
                <a:ea typeface="ＭＳ Ｐゴシック" pitchFamily="34" charset="-128"/>
              </a:rPr>
              <a:t>where your information is.</a:t>
            </a:r>
          </a:p>
        </p:txBody>
      </p:sp>
      <p:pic>
        <p:nvPicPr>
          <p:cNvPr id="17412" name="Picture 1" descr="search-engine-pie-chart-for-blo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" y="2228850"/>
            <a:ext cx="3814763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gle-data-storage-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5" y="1418907"/>
            <a:ext cx="2667528" cy="1600517"/>
          </a:xfrm>
          <a:prstGeom prst="rect">
            <a:avLst/>
          </a:prstGeom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60425" y="638175"/>
            <a:ext cx="7313612" cy="1325563"/>
          </a:xfrm>
        </p:spPr>
        <p:txBody>
          <a:bodyPr/>
          <a:lstStyle/>
          <a:p>
            <a:r>
              <a:rPr lang="en-US" dirty="0" smtClean="0">
                <a:solidFill>
                  <a:srgbClr val="389997"/>
                </a:solidFill>
                <a:ea typeface="ＭＳ Ｐゴシック" pitchFamily="34" charset="-128"/>
              </a:rPr>
              <a:t>How Many Sources Are There?!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60425" y="2400300"/>
            <a:ext cx="7620000" cy="4976812"/>
          </a:xfrm>
        </p:spPr>
        <p:txBody>
          <a:bodyPr/>
          <a:lstStyle/>
          <a:p>
            <a:endParaRPr lang="en-US" dirty="0" smtClean="0">
              <a:ea typeface="ＭＳ Ｐゴシック" pitchFamily="34" charset="-128"/>
              <a:hlinkClick r:id="rId3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The Library of Congress, </a:t>
            </a:r>
            <a:r>
              <a:rPr lang="en-US" sz="2000" b="1" dirty="0" smtClean="0">
                <a:ea typeface="ＭＳ Ｐゴシック" pitchFamily="34" charset="-128"/>
              </a:rPr>
              <a:t>just one, </a:t>
            </a:r>
            <a:r>
              <a:rPr lang="en-US" sz="2000" dirty="0" smtClean="0">
                <a:ea typeface="ＭＳ Ｐゴシック" pitchFamily="34" charset="-128"/>
              </a:rPr>
              <a:t>has 158 million items, including 36 million books, 3.5</a:t>
            </a:r>
            <a:r>
              <a:rPr lang="en-US" sz="2000" b="1" dirty="0" smtClean="0">
                <a:ea typeface="ＭＳ Ｐゴシック" pitchFamily="34" charset="-128"/>
              </a:rPr>
              <a:t>database</a:t>
            </a:r>
            <a:r>
              <a:rPr lang="en-US" sz="2000" dirty="0" smtClean="0">
                <a:ea typeface="ＭＳ Ｐゴシック" pitchFamily="34" charset="-128"/>
              </a:rPr>
              <a:t> million recordings, 13.7 million photographs, 5.5 million maps, 6.7 million pieces of sheet music, and 69 million manuscripts- many are primary sources.</a:t>
            </a:r>
          </a:p>
          <a:p>
            <a:r>
              <a:rPr lang="en-US" sz="2000" dirty="0" smtClean="0">
                <a:ea typeface="ＭＳ Ｐゴシック" pitchFamily="34" charset="-128"/>
              </a:rPr>
              <a:t>The LOC adds 12,000 materials every day- </a:t>
            </a:r>
            <a:r>
              <a:rPr lang="en-US" sz="2000" i="1" dirty="0" smtClean="0">
                <a:ea typeface="ＭＳ Ｐゴシック" pitchFamily="34" charset="-128"/>
              </a:rPr>
              <a:t>American Memory Project</a:t>
            </a:r>
          </a:p>
          <a:p>
            <a:r>
              <a:rPr lang="en-US" sz="2000" b="1" dirty="0" smtClean="0">
                <a:ea typeface="ＭＳ Ｐゴシック" pitchFamily="34" charset="-128"/>
              </a:rPr>
              <a:t>Only 10% of the world’s information has is available on the web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89997"/>
                </a:solidFill>
              </a:rPr>
              <a:t>Mansfield High School Library</a:t>
            </a:r>
            <a:endParaRPr lang="en-US" dirty="0">
              <a:solidFill>
                <a:srgbClr val="38999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24" y="1866900"/>
            <a:ext cx="2551526" cy="3151187"/>
          </a:xfrm>
        </p:spPr>
        <p:txBody>
          <a:bodyPr/>
          <a:lstStyle/>
          <a:p>
            <a:r>
              <a:rPr lang="en-US" b="1" dirty="0" smtClean="0"/>
              <a:t>Gale Database</a:t>
            </a:r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855" y="1598095"/>
            <a:ext cx="5133975" cy="3829567"/>
          </a:xfrm>
          <a:prstGeom prst="rect">
            <a:avLst/>
          </a:prstGeom>
        </p:spPr>
      </p:pic>
      <p:pic>
        <p:nvPicPr>
          <p:cNvPr id="47106" name="Picture 2" descr="C:\Users\diane.pape-cileno\AppData\Local\Microsoft\Windows\Temporary Internet Files\Content.IE5\8KLVQCMM\523191986_cca81c09fc_o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4150" y="2066925"/>
            <a:ext cx="583705" cy="41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389997"/>
                </a:solidFill>
              </a:rPr>
              <a:t>Gale Databases</a:t>
            </a:r>
            <a:endParaRPr lang="en-US" dirty="0">
              <a:solidFill>
                <a:srgbClr val="389997"/>
              </a:solidFill>
            </a:endParaRPr>
          </a:p>
        </p:txBody>
      </p:sp>
      <p:pic>
        <p:nvPicPr>
          <p:cNvPr id="48130" name="Picture 2" descr="C:\Users\diane.pape-cileno\AppData\Local\Microsoft\Windows\Temporary Internet Files\Content.IE5\8KLVQCMM\523191986_cca81c09fc_o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429248">
            <a:off x="5356177" y="1740697"/>
            <a:ext cx="1943248" cy="1395252"/>
          </a:xfrm>
          <a:prstGeom prst="rect">
            <a:avLst/>
          </a:prstGeom>
          <a:noFill/>
        </p:spPr>
      </p:pic>
      <p:pic>
        <p:nvPicPr>
          <p:cNvPr id="6" name="Content Placeholder 5" descr="Captur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5065" y="868362"/>
            <a:ext cx="3636732" cy="4056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959" y="657225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389997"/>
                </a:solidFill>
              </a:rPr>
              <a:t>                  Science in Context</a:t>
            </a:r>
            <a:endParaRPr lang="en-US" dirty="0">
              <a:solidFill>
                <a:srgbClr val="389997"/>
              </a:solidFill>
            </a:endParaRPr>
          </a:p>
        </p:txBody>
      </p:sp>
      <p:pic>
        <p:nvPicPr>
          <p:cNvPr id="6" name="Content Placeholder 5" descr="Capt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197" y="1525587"/>
            <a:ext cx="6994770" cy="4056062"/>
          </a:xfrm>
        </p:spPr>
      </p:pic>
      <p:pic>
        <p:nvPicPr>
          <p:cNvPr id="49155" name="Picture 3" descr="C:\Users\diane.pape-cileno\AppData\Local\Microsoft\Windows\Temporary Internet Files\Content.IE5\8KLVQCMM\large-arrow-orange-up-0-6042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494678">
            <a:off x="2688972" y="1075044"/>
            <a:ext cx="851418" cy="901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5857</TotalTime>
  <Words>241</Words>
  <Application>Microsoft Office PowerPoint</Application>
  <PresentationFormat>On-screen Show (4:3)</PresentationFormat>
  <Paragraphs>32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Inkwell</vt:lpstr>
      <vt:lpstr>Using Databases</vt:lpstr>
      <vt:lpstr>Slide 2</vt:lpstr>
      <vt:lpstr>A database is a collection of sources</vt:lpstr>
      <vt:lpstr>A database is part of the Closed Web</vt:lpstr>
      <vt:lpstr>Webpages are part of the Open Web</vt:lpstr>
      <vt:lpstr>How Many Sources Are There?!</vt:lpstr>
      <vt:lpstr>Mansfield High School Library</vt:lpstr>
      <vt:lpstr>Gale Databases</vt:lpstr>
      <vt:lpstr>                  Science in Context</vt:lpstr>
      <vt:lpstr>Search Results</vt:lpstr>
      <vt:lpstr>Refining Search Results</vt:lpstr>
      <vt:lpstr>Database Tools</vt:lpstr>
      <vt:lpstr>The End (for now)</vt:lpstr>
    </vt:vector>
  </TitlesOfParts>
  <Company>APS/ABRSD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RESEARCH CONEPTS</dc:title>
  <dc:creator>APS/ABRSD</dc:creator>
  <cp:lastModifiedBy>user</cp:lastModifiedBy>
  <cp:revision>71</cp:revision>
  <cp:lastPrinted>2013-09-23T15:25:48Z</cp:lastPrinted>
  <dcterms:created xsi:type="dcterms:W3CDTF">2014-10-03T09:45:24Z</dcterms:created>
  <dcterms:modified xsi:type="dcterms:W3CDTF">2015-05-05T12:26:31Z</dcterms:modified>
</cp:coreProperties>
</file>